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5"/>
  </p:notesMasterIdLst>
  <p:handoutMasterIdLst>
    <p:handoutMasterId r:id="rId36"/>
  </p:handoutMasterIdLst>
  <p:sldIdLst>
    <p:sldId id="1185" r:id="rId2"/>
    <p:sldId id="888" r:id="rId3"/>
    <p:sldId id="889" r:id="rId4"/>
    <p:sldId id="890" r:id="rId5"/>
    <p:sldId id="891" r:id="rId6"/>
    <p:sldId id="892" r:id="rId7"/>
    <p:sldId id="893" r:id="rId8"/>
    <p:sldId id="894" r:id="rId9"/>
    <p:sldId id="895" r:id="rId10"/>
    <p:sldId id="896" r:id="rId11"/>
    <p:sldId id="897" r:id="rId12"/>
    <p:sldId id="913" r:id="rId13"/>
    <p:sldId id="914" r:id="rId14"/>
    <p:sldId id="915" r:id="rId15"/>
    <p:sldId id="916" r:id="rId16"/>
    <p:sldId id="917" r:id="rId17"/>
    <p:sldId id="1186" r:id="rId18"/>
    <p:sldId id="1160" r:id="rId19"/>
    <p:sldId id="1161" r:id="rId20"/>
    <p:sldId id="1162" r:id="rId21"/>
    <p:sldId id="1163" r:id="rId22"/>
    <p:sldId id="1164" r:id="rId23"/>
    <p:sldId id="1165" r:id="rId24"/>
    <p:sldId id="1166" r:id="rId25"/>
    <p:sldId id="1167" r:id="rId26"/>
    <p:sldId id="1168" r:id="rId27"/>
    <p:sldId id="1169" r:id="rId28"/>
    <p:sldId id="1170" r:id="rId29"/>
    <p:sldId id="1184" r:id="rId30"/>
    <p:sldId id="1171" r:id="rId31"/>
    <p:sldId id="1172" r:id="rId32"/>
    <p:sldId id="1173" r:id="rId33"/>
    <p:sldId id="1174" r:id="rId34"/>
  </p:sldIdLst>
  <p:sldSz cx="12192000" cy="6858000"/>
  <p:notesSz cx="7099300" cy="10234613"/>
  <p:custDataLst>
    <p:tags r:id="rId3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9" autoAdjust="0"/>
    <p:restoredTop sz="85783" autoAdjust="0"/>
  </p:normalViewPr>
  <p:slideViewPr>
    <p:cSldViewPr>
      <p:cViewPr varScale="1">
        <p:scale>
          <a:sx n="191" d="100"/>
          <a:sy n="191" d="100"/>
        </p:scale>
        <p:origin x="6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19</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21</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24</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25</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30</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32</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195245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4.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1.bin"/><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wmf"/><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1" y="1117600"/>
            <a:ext cx="6780590" cy="5588000"/>
          </a:xfrm>
        </p:spPr>
        <p:txBody>
          <a:bodyPr>
            <a:noAutofit/>
          </a:bodyPr>
          <a:lstStyle/>
          <a:p>
            <a:r>
              <a:rPr lang="en-US" sz="2300" dirty="0"/>
              <a:t>14 days until the American election.  I voted.  Did you?</a:t>
            </a:r>
          </a:p>
          <a:p>
            <a:r>
              <a:rPr lang="en-US" sz="2300" dirty="0"/>
              <a:t>HW5 due tonight at 11:59pm Eastern.</a:t>
            </a:r>
          </a:p>
          <a:p>
            <a:r>
              <a:rPr lang="en-US" sz="2300" dirty="0"/>
              <a:t>Quiz 6 on </a:t>
            </a:r>
            <a:r>
              <a:rPr lang="en-US" sz="2300" dirty="0" err="1"/>
              <a:t>Expectimax</a:t>
            </a:r>
            <a:r>
              <a:rPr lang="en-US" sz="2300" dirty="0"/>
              <a:t> and Utilities is due tomorrow.</a:t>
            </a:r>
          </a:p>
          <a:p>
            <a:r>
              <a:rPr lang="en-US" sz="2300" dirty="0"/>
              <a:t>Piazza poll on whether to allow partners </a:t>
            </a:r>
            <a:r>
              <a:rPr lang="en-US" sz="2300"/>
              <a:t>on HW</a:t>
            </a:r>
            <a:r>
              <a:rPr lang="en-US" sz="2300" dirty="0"/>
              <a:t>.</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pic>
        <p:nvPicPr>
          <p:cNvPr id="3074" name="Picture 2" descr="Protect the Republic | Wookieepedia | Fandom">
            <a:extLst>
              <a:ext uri="{FF2B5EF4-FFF2-40B4-BE49-F238E27FC236}">
                <a16:creationId xmlns:a16="http://schemas.microsoft.com/office/drawing/2014/main" id="{8A6B9F31-9486-5A4F-962F-C63F8A78A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0"/>
            <a:ext cx="52435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DA98-7EAA-C546-9D6C-E80DF12ED951}"/>
              </a:ext>
            </a:extLst>
          </p:cNvPr>
          <p:cNvSpPr>
            <a:spLocks noGrp="1"/>
          </p:cNvSpPr>
          <p:nvPr>
            <p:ph type="title"/>
          </p:nvPr>
        </p:nvSpPr>
        <p:spPr/>
        <p:txBody>
          <a:bodyPr/>
          <a:lstStyle/>
          <a:p>
            <a:r>
              <a:rPr lang="en-US" dirty="0"/>
              <a:t>Utilities</a:t>
            </a:r>
          </a:p>
        </p:txBody>
      </p:sp>
      <p:sp>
        <p:nvSpPr>
          <p:cNvPr id="3" name="Content Placeholder 2">
            <a:extLst>
              <a:ext uri="{FF2B5EF4-FFF2-40B4-BE49-F238E27FC236}">
                <a16:creationId xmlns:a16="http://schemas.microsoft.com/office/drawing/2014/main" id="{D74C4367-5957-A14B-8C85-473B7F73A83F}"/>
              </a:ext>
            </a:extLst>
          </p:cNvPr>
          <p:cNvSpPr>
            <a:spLocks noGrp="1"/>
          </p:cNvSpPr>
          <p:nvPr>
            <p:ph idx="1"/>
          </p:nvPr>
        </p:nvSpPr>
        <p:spPr>
          <a:xfrm>
            <a:off x="406400" y="1397001"/>
            <a:ext cx="5842000" cy="4729164"/>
          </a:xfrm>
        </p:spPr>
        <p:txBody>
          <a:bodyPr/>
          <a:lstStyle/>
          <a:p>
            <a:r>
              <a:rPr lang="en-US" dirty="0"/>
              <a:t>Read Chapter 16 of the textbook (sections 16.1-16.3)</a:t>
            </a:r>
          </a:p>
        </p:txBody>
      </p:sp>
      <p:pic>
        <p:nvPicPr>
          <p:cNvPr id="4" name="Picture 4" descr="Russell &amp; Norvig, Artificial Intelligence: A Modern Approach, 4th Edition |  Pearson">
            <a:extLst>
              <a:ext uri="{FF2B5EF4-FFF2-40B4-BE49-F238E27FC236}">
                <a16:creationId xmlns:a16="http://schemas.microsoft.com/office/drawing/2014/main" id="{418915E5-9FC2-4946-9BDB-E41BFB12504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62800" y="1397001"/>
            <a:ext cx="3913099"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0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304800" y="1752600"/>
            <a:ext cx="11582400" cy="3394472"/>
          </a:xfrm>
        </p:spPr>
        <p:txBody>
          <a:bodyPr/>
          <a:lstStyle/>
          <a:p>
            <a:pPr>
              <a:lnSpc>
                <a:spcPct val="90000"/>
              </a:lnSpc>
            </a:pPr>
            <a:r>
              <a:rPr lang="en-US" sz="2200" dirty="0"/>
              <a:t>Why should we average utilities?  Why not </a:t>
            </a:r>
            <a:r>
              <a:rPr lang="en-US" sz="2200" dirty="0" err="1"/>
              <a:t>minimax</a:t>
            </a:r>
            <a:r>
              <a:rPr lang="en-US" sz="2200" dirty="0"/>
              <a:t>?</a:t>
            </a:r>
          </a:p>
          <a:p>
            <a:pPr>
              <a:lnSpc>
                <a:spcPct val="90000"/>
              </a:lnSpc>
            </a:pPr>
            <a:endParaRPr lang="en-US" sz="2200" dirty="0"/>
          </a:p>
          <a:p>
            <a:pPr>
              <a:lnSpc>
                <a:spcPct val="90000"/>
              </a:lnSpc>
            </a:pPr>
            <a:r>
              <a:rPr lang="en-US" sz="2200" dirty="0"/>
              <a:t>Principle of maximum expected utility:</a:t>
            </a:r>
          </a:p>
          <a:p>
            <a:pPr lvl="1">
              <a:lnSpc>
                <a:spcPct val="90000"/>
              </a:lnSpc>
            </a:pPr>
            <a:r>
              <a:rPr lang="en-US" sz="2200" dirty="0"/>
              <a:t>A rational agent should choose the action that </a:t>
            </a:r>
            <a:r>
              <a:rPr lang="en-US" sz="2200" dirty="0">
                <a:solidFill>
                  <a:srgbClr val="CC0000"/>
                </a:solidFill>
              </a:rPr>
              <a:t>maximizes its expected utility, given its knowledge</a:t>
            </a:r>
            <a:endParaRPr lang="en-US" sz="2200" dirty="0"/>
          </a:p>
          <a:p>
            <a:r>
              <a:rPr lang="en-US" sz="2200" dirty="0"/>
              <a:t>Questions:</a:t>
            </a:r>
          </a:p>
          <a:p>
            <a:pPr lvl="1"/>
            <a:r>
              <a:rPr lang="en-US" sz="2200" dirty="0"/>
              <a:t>Where do utilities come from?</a:t>
            </a:r>
          </a:p>
          <a:p>
            <a:pPr lvl="1"/>
            <a:r>
              <a:rPr lang="en-US" sz="2200" dirty="0"/>
              <a:t>How do we know such utilities even exist?</a:t>
            </a:r>
          </a:p>
          <a:p>
            <a:pPr lvl="1"/>
            <a:r>
              <a:rPr lang="en-US" sz="2200" dirty="0"/>
              <a:t>How do we know that averaging even makes sense?</a:t>
            </a:r>
          </a:p>
          <a:p>
            <a:pPr lvl="1"/>
            <a:r>
              <a:rPr lang="en-US" sz="2200" dirty="0"/>
              <a:t>What if our behavior (preferences) can’t be described by utilities?</a:t>
            </a:r>
          </a:p>
          <a:p>
            <a:pPr>
              <a:lnSpc>
                <a:spcPct val="90000"/>
              </a:lnSpc>
            </a:pPr>
            <a:endParaRPr lang="en-US" sz="22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109662" y="4054476"/>
            <a:ext cx="10015538" cy="2346324"/>
          </a:xfrm>
        </p:spPr>
        <p:txBody>
          <a:bodyPr/>
          <a:lstStyle/>
          <a:p>
            <a:r>
              <a:rPr lang="en-US" sz="2200" dirty="0"/>
              <a:t>For worst-case </a:t>
            </a:r>
            <a:r>
              <a:rPr lang="en-US" sz="2200" dirty="0" err="1"/>
              <a:t>minimax</a:t>
            </a:r>
            <a:r>
              <a:rPr lang="en-US" sz="2200" dirty="0"/>
              <a:t> reasoning, terminal function scale doesn’t matter</a:t>
            </a:r>
          </a:p>
          <a:p>
            <a:pPr lvl="1"/>
            <a:r>
              <a:rPr lang="en-US" sz="2200" dirty="0"/>
              <a:t>We just want better states to have higher evaluations (get the ordering right)</a:t>
            </a:r>
          </a:p>
          <a:p>
            <a:pPr lvl="1"/>
            <a:r>
              <a:rPr lang="en-US" sz="2200" dirty="0"/>
              <a:t>We call this </a:t>
            </a:r>
            <a:r>
              <a:rPr lang="en-US" sz="2200" dirty="0">
                <a:solidFill>
                  <a:srgbClr val="C00000"/>
                </a:solidFill>
              </a:rPr>
              <a:t>insensitivity to monotonic transformations</a:t>
            </a:r>
          </a:p>
          <a:p>
            <a:pPr lvl="2"/>
            <a:endParaRPr lang="en-US" sz="2200" dirty="0"/>
          </a:p>
          <a:p>
            <a:r>
              <a:rPr lang="en-US" sz="2200" dirty="0"/>
              <a:t>For average-case </a:t>
            </a:r>
            <a:r>
              <a:rPr lang="en-US" sz="2200" dirty="0" err="1"/>
              <a:t>expectimax</a:t>
            </a:r>
            <a:r>
              <a:rPr lang="en-US" sz="2200" dirty="0"/>
              <a:t> reasoning, we need </a:t>
            </a:r>
            <a:r>
              <a:rPr lang="en-US" sz="2200" i="1" dirty="0"/>
              <a:t>magnitudes</a:t>
            </a:r>
            <a:r>
              <a:rPr lang="en-US" sz="22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Based Methods for MDPs</a:t>
            </a:r>
          </a:p>
        </p:txBody>
      </p:sp>
      <p:sp>
        <p:nvSpPr>
          <p:cNvPr id="4" name="Text Box 8">
            <a:extLst>
              <a:ext uri="{FF2B5EF4-FFF2-40B4-BE49-F238E27FC236}">
                <a16:creationId xmlns:a16="http://schemas.microsoft.com/office/drawing/2014/main" id="{E7240262-5214-214D-8709-1735FCCA0E88}"/>
              </a:ext>
            </a:extLst>
          </p:cNvPr>
          <p:cNvSpPr txBox="1">
            <a:spLocks noChangeArrowheads="1"/>
          </p:cNvSpPr>
          <p:nvPr/>
        </p:nvSpPr>
        <p:spPr bwMode="auto">
          <a:xfrm>
            <a:off x="2743200" y="5326814"/>
            <a:ext cx="64008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5" name="Picture 2">
            <a:extLst>
              <a:ext uri="{FF2B5EF4-FFF2-40B4-BE49-F238E27FC236}">
                <a16:creationId xmlns:a16="http://schemas.microsoft.com/office/drawing/2014/main" id="{A416373E-E1BE-4148-8CCF-D6E5F60A21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609600"/>
            <a:ext cx="4592932" cy="4562475"/>
          </a:xfrm>
          <a:prstGeom prst="rect">
            <a:avLst/>
          </a:prstGeom>
          <a:noFill/>
        </p:spPr>
      </p:pic>
      <p:pic>
        <p:nvPicPr>
          <p:cNvPr id="6" name="Picture 2">
            <a:extLst>
              <a:ext uri="{FF2B5EF4-FFF2-40B4-BE49-F238E27FC236}">
                <a16:creationId xmlns:a16="http://schemas.microsoft.com/office/drawing/2014/main" id="{1D61982D-4013-AE48-BDE5-25E03954E1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609600"/>
            <a:ext cx="4647754" cy="4562475"/>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381000" y="1524000"/>
            <a:ext cx="6000750" cy="4953000"/>
          </a:xfrm>
        </p:spPr>
        <p:txBody>
          <a:bodyPr/>
          <a:lstStyle/>
          <a:p>
            <a:pPr>
              <a:lnSpc>
                <a:spcPct val="80000"/>
              </a:lnSpc>
            </a:pPr>
            <a:r>
              <a:rPr lang="en-US" sz="2200" dirty="0">
                <a:solidFill>
                  <a:srgbClr val="CC0000"/>
                </a:solidFill>
                <a:latin typeface="+mj-lt"/>
              </a:rPr>
              <a:t>Utilities are functions from outcomes (states of the world) to real numbers that describe an agent’s preferences</a:t>
            </a:r>
          </a:p>
          <a:p>
            <a:pPr lvl="1">
              <a:lnSpc>
                <a:spcPct val="80000"/>
              </a:lnSpc>
            </a:pPr>
            <a:endParaRPr lang="en-US" sz="2200" dirty="0">
              <a:latin typeface="+mj-lt"/>
            </a:endParaRPr>
          </a:p>
          <a:p>
            <a:pPr>
              <a:lnSpc>
                <a:spcPct val="80000"/>
              </a:lnSpc>
            </a:pPr>
            <a:r>
              <a:rPr lang="en-US" sz="2200" dirty="0">
                <a:latin typeface="+mj-lt"/>
              </a:rPr>
              <a:t>Where do utilities come from?</a:t>
            </a:r>
          </a:p>
          <a:p>
            <a:pPr lvl="1">
              <a:lnSpc>
                <a:spcPct val="80000"/>
              </a:lnSpc>
            </a:pPr>
            <a:r>
              <a:rPr lang="en-US" sz="2200" dirty="0">
                <a:latin typeface="+mj-lt"/>
              </a:rPr>
              <a:t>In a game, may be simple (+1/-1)</a:t>
            </a:r>
          </a:p>
          <a:p>
            <a:pPr lvl="1">
              <a:lnSpc>
                <a:spcPct val="80000"/>
              </a:lnSpc>
            </a:pPr>
            <a:r>
              <a:rPr lang="en-US" sz="2200" dirty="0">
                <a:latin typeface="+mj-lt"/>
              </a:rPr>
              <a:t>Utilities summarize the agent’s goals</a:t>
            </a:r>
          </a:p>
          <a:p>
            <a:pPr lvl="1">
              <a:lnSpc>
                <a:spcPct val="80000"/>
              </a:lnSpc>
            </a:pPr>
            <a:r>
              <a:rPr lang="en-US" sz="2200" dirty="0">
                <a:latin typeface="+mj-lt"/>
              </a:rPr>
              <a:t>Theorem: any “rational” preferences can be summarized as a utility function</a:t>
            </a:r>
          </a:p>
          <a:p>
            <a:pPr lvl="1">
              <a:lnSpc>
                <a:spcPct val="80000"/>
              </a:lnSpc>
            </a:pPr>
            <a:endParaRPr lang="en-US" sz="2200" dirty="0">
              <a:latin typeface="+mj-lt"/>
            </a:endParaRPr>
          </a:p>
          <a:p>
            <a:pPr>
              <a:lnSpc>
                <a:spcPct val="80000"/>
              </a:lnSpc>
            </a:pPr>
            <a:r>
              <a:rPr lang="en-US" sz="2200" dirty="0">
                <a:latin typeface="+mj-lt"/>
              </a:rPr>
              <a:t>We hard-wire utilities and let behaviors emerge</a:t>
            </a:r>
          </a:p>
          <a:p>
            <a:pPr lvl="1">
              <a:lnSpc>
                <a:spcPct val="80000"/>
              </a:lnSpc>
            </a:pPr>
            <a:r>
              <a:rPr lang="en-US" sz="2200" dirty="0">
                <a:latin typeface="+mj-lt"/>
              </a:rPr>
              <a:t>Why don’t we let agents pick utilities?</a:t>
            </a:r>
          </a:p>
          <a:p>
            <a:pPr lvl="1">
              <a:lnSpc>
                <a:spcPct val="80000"/>
              </a:lnSpc>
            </a:pPr>
            <a:r>
              <a:rPr lang="en-US" sz="2200" dirty="0">
                <a:latin typeface="+mj-lt"/>
              </a:rPr>
              <a:t>Why don’t we prescribe behaviors?</a:t>
            </a:r>
          </a:p>
          <a:p>
            <a:pPr>
              <a:lnSpc>
                <a:spcPct val="80000"/>
              </a:lnSpc>
              <a:buFont typeface="Wingdings" pitchFamily="2" charset="2"/>
              <a:buNone/>
            </a:pPr>
            <a:endParaRPr lang="en-US" sz="2200" dirty="0">
              <a:latin typeface="+mj-lt"/>
            </a:endParaRPr>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69863" y="4295745"/>
            <a:ext cx="4879502" cy="1328712"/>
          </a:xfrm>
          <a:prstGeom prst="rect">
            <a:avLst/>
          </a:prstGeom>
          <a:noFill/>
          <a:extLst>
            <a:ext uri="{909E8E84-426E-40dd-AFC4-6F175D3DCCD1}">
              <a14:hiddenFill xmlns:a14="http://schemas.microsoft.com/office/drawing/2010/main" xmlns="">
                <a:solidFill>
                  <a:srgbClr val="FFFFFF"/>
                </a:solidFill>
              </a14:hiddenFill>
            </a:ext>
          </a:extLst>
        </p:spPr>
      </p:pic>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624559" y="1503164"/>
            <a:ext cx="4400550" cy="3394472"/>
          </a:xfrm>
        </p:spPr>
        <p:txBody>
          <a:bodyPr/>
          <a:lstStyle/>
          <a:p>
            <a:r>
              <a:rPr lang="en-US" sz="2200" dirty="0"/>
              <a:t>An agent must have preferences among:</a:t>
            </a:r>
          </a:p>
          <a:p>
            <a:pPr lvl="1"/>
            <a:r>
              <a:rPr lang="en-US" sz="2200" dirty="0"/>
              <a:t>Prizes: </a:t>
            </a:r>
            <a:r>
              <a:rPr lang="en-US" sz="2200" i="1" dirty="0">
                <a:solidFill>
                  <a:srgbClr val="CC0000"/>
                </a:solidFill>
                <a:latin typeface="Times New Roman" pitchFamily="18" charset="0"/>
                <a:cs typeface="Times New Roman" pitchFamily="18" charset="0"/>
              </a:rPr>
              <a:t>A, B</a:t>
            </a:r>
            <a:r>
              <a:rPr lang="en-US" sz="2200" dirty="0"/>
              <a:t>, etc.</a:t>
            </a:r>
          </a:p>
          <a:p>
            <a:pPr lvl="1"/>
            <a:r>
              <a:rPr lang="en-US" sz="2200" dirty="0"/>
              <a:t>Lotteries: situations with uncertain prizes</a:t>
            </a:r>
          </a:p>
          <a:p>
            <a:pPr marL="457176" lvl="1" indent="0">
              <a:buNone/>
            </a:pPr>
            <a:br>
              <a:rPr lang="en-US" sz="2200" dirty="0"/>
            </a:br>
            <a:endParaRPr lang="en-US" sz="2200" dirty="0"/>
          </a:p>
          <a:p>
            <a:r>
              <a:rPr lang="en-US" sz="2200" dirty="0"/>
              <a:t>Notation:</a:t>
            </a:r>
          </a:p>
          <a:p>
            <a:pPr lvl="1"/>
            <a:r>
              <a:rPr lang="en-US" sz="2200" dirty="0"/>
              <a:t>Preference:</a:t>
            </a:r>
          </a:p>
          <a:p>
            <a:pPr lvl="1"/>
            <a:r>
              <a:rPr lang="en-US" sz="2200" dirty="0"/>
              <a:t>Indifference:</a:t>
            </a:r>
          </a:p>
          <a:p>
            <a:endParaRPr lang="en-US" sz="22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4005446" y="5069355"/>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4005446" y="4694132"/>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72600" y="3429000"/>
            <a:ext cx="2731605" cy="2437210"/>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1866900" y="1600200"/>
            <a:ext cx="8496300" cy="4171949"/>
          </a:xfrm>
        </p:spPr>
        <p:txBody>
          <a:bodyPr/>
          <a:lstStyle/>
          <a:p>
            <a:pPr>
              <a:lnSpc>
                <a:spcPct val="90000"/>
              </a:lnSpc>
            </a:pPr>
            <a:r>
              <a:rPr lang="en-US" sz="2200" dirty="0"/>
              <a:t>We want some constraints on preferences before we call them rational, such as:</a:t>
            </a:r>
          </a:p>
          <a:p>
            <a:pPr lvl="1">
              <a:lnSpc>
                <a:spcPct val="90000"/>
              </a:lnSpc>
            </a:pPr>
            <a:endParaRPr lang="en-US" sz="2200" dirty="0"/>
          </a:p>
          <a:p>
            <a:pPr marL="0" indent="0">
              <a:lnSpc>
                <a:spcPct val="90000"/>
              </a:lnSpc>
              <a:buNone/>
            </a:pPr>
            <a:endParaRPr lang="en-US" sz="2200" dirty="0"/>
          </a:p>
          <a:p>
            <a:pPr>
              <a:lnSpc>
                <a:spcPct val="90000"/>
              </a:lnSpc>
            </a:pPr>
            <a:endParaRPr lang="en-US" sz="2200" dirty="0"/>
          </a:p>
          <a:p>
            <a:pPr>
              <a:lnSpc>
                <a:spcPct val="90000"/>
              </a:lnSpc>
            </a:pPr>
            <a:endParaRPr lang="en-US" sz="2200" dirty="0"/>
          </a:p>
          <a:p>
            <a:pPr>
              <a:lnSpc>
                <a:spcPct val="90000"/>
              </a:lnSpc>
            </a:pPr>
            <a:r>
              <a:rPr lang="en-US" sz="2200" dirty="0"/>
              <a:t>For example: an agent with </a:t>
            </a:r>
            <a:r>
              <a:rPr lang="en-US" sz="2200" dirty="0">
                <a:solidFill>
                  <a:srgbClr val="C00000"/>
                </a:solidFill>
              </a:rPr>
              <a:t>intransitive preferences</a:t>
            </a:r>
            <a:r>
              <a:rPr lang="en-US" sz="2200" dirty="0"/>
              <a:t> can</a:t>
            </a:r>
          </a:p>
          <a:p>
            <a:pPr>
              <a:lnSpc>
                <a:spcPct val="90000"/>
              </a:lnSpc>
              <a:spcBef>
                <a:spcPts val="0"/>
              </a:spcBef>
              <a:buNone/>
            </a:pPr>
            <a:r>
              <a:rPr lang="en-US" sz="2200" dirty="0">
                <a:solidFill>
                  <a:srgbClr val="C00000"/>
                </a:solidFill>
              </a:rPr>
              <a:t>	</a:t>
            </a:r>
            <a:r>
              <a:rPr lang="en-US" sz="2200" dirty="0"/>
              <a:t>be induced to give away all of its money</a:t>
            </a:r>
          </a:p>
          <a:p>
            <a:pPr lvl="1">
              <a:lnSpc>
                <a:spcPct val="90000"/>
              </a:lnSpc>
            </a:pPr>
            <a:r>
              <a:rPr lang="en-US" sz="2200" dirty="0"/>
              <a:t>If B &gt; C, then an agent with C would pay (say) 1 cent to get B</a:t>
            </a:r>
          </a:p>
          <a:p>
            <a:pPr lvl="1">
              <a:lnSpc>
                <a:spcPct val="90000"/>
              </a:lnSpc>
            </a:pPr>
            <a:r>
              <a:rPr lang="en-US" sz="2200" dirty="0"/>
              <a:t>If A &gt; B, then an agent with B would pay (say) 1 cent to get A</a:t>
            </a:r>
          </a:p>
          <a:p>
            <a:pPr lvl="1">
              <a:lnSpc>
                <a:spcPct val="90000"/>
              </a:lnSpc>
            </a:pPr>
            <a:r>
              <a:rPr lang="en-US" sz="22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88"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51061" y="2667000"/>
            <a:ext cx="2036139" cy="2438400"/>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304800" y="1600200"/>
            <a:ext cx="10287000" cy="4114800"/>
          </a:xfrm>
        </p:spPr>
        <p:txBody>
          <a:bodyPr/>
          <a:lstStyle/>
          <a:p>
            <a:pPr>
              <a:lnSpc>
                <a:spcPct val="80000"/>
              </a:lnSpc>
            </a:pPr>
            <a:r>
              <a:rPr lang="en-US" sz="2200" dirty="0"/>
              <a:t>Theorem [Ramsey, 1931; von Neumann &amp; Morgenstern, 1944]</a:t>
            </a:r>
          </a:p>
          <a:p>
            <a:pPr lvl="1">
              <a:lnSpc>
                <a:spcPct val="80000"/>
              </a:lnSpc>
            </a:pPr>
            <a:r>
              <a:rPr lang="en-US" sz="2200" dirty="0"/>
              <a:t>Given any preferences satisfying these constraints, there exists a real-valued function U such that:</a:t>
            </a:r>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endParaRPr lang="en-US" sz="2200" dirty="0"/>
          </a:p>
          <a:p>
            <a:pPr lvl="1">
              <a:lnSpc>
                <a:spcPct val="80000"/>
              </a:lnSpc>
            </a:pPr>
            <a:r>
              <a:rPr lang="en-US" sz="2200" dirty="0"/>
              <a:t>I.e. values assigned by U preserve preferences of both prizes and lotteries!</a:t>
            </a:r>
          </a:p>
          <a:p>
            <a:pPr marL="914353" lvl="2" indent="0">
              <a:lnSpc>
                <a:spcPct val="80000"/>
              </a:lnSpc>
              <a:buNone/>
            </a:pPr>
            <a:endParaRPr lang="en-US" sz="2200" dirty="0"/>
          </a:p>
          <a:p>
            <a:pPr>
              <a:lnSpc>
                <a:spcPct val="80000"/>
              </a:lnSpc>
            </a:pPr>
            <a:r>
              <a:rPr lang="en-US" sz="2200" dirty="0"/>
              <a:t>Maximum expected utility (MEU) principle:</a:t>
            </a:r>
          </a:p>
          <a:p>
            <a:pPr lvl="1">
              <a:lnSpc>
                <a:spcPct val="80000"/>
              </a:lnSpc>
            </a:pPr>
            <a:r>
              <a:rPr lang="en-US" sz="2200" dirty="0"/>
              <a:t>Choose the action that maximizes expected utility</a:t>
            </a:r>
          </a:p>
          <a:p>
            <a:pPr lvl="1">
              <a:lnSpc>
                <a:spcPct val="80000"/>
              </a:lnSpc>
            </a:pPr>
            <a:r>
              <a:rPr lang="en-US" sz="2200" dirty="0"/>
              <a:t>Note: an agent can be entirely rational (consistent with MEU) without ever representing or manipulating utilities and probabilities</a:t>
            </a:r>
          </a:p>
          <a:p>
            <a:pPr lvl="1">
              <a:lnSpc>
                <a:spcPct val="80000"/>
              </a:lnSpc>
            </a:pPr>
            <a:r>
              <a:rPr lang="en-US" sz="22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72600" y="2590800"/>
            <a:ext cx="2711617"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438746" y="1143409"/>
            <a:ext cx="8458200" cy="3546873"/>
          </a:xfrm>
        </p:spPr>
        <p:txBody>
          <a:bodyPr/>
          <a:lstStyle/>
          <a:p>
            <a:pPr>
              <a:lnSpc>
                <a:spcPct val="80000"/>
              </a:lnSpc>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p>
          <a:p>
            <a:pPr>
              <a:lnSpc>
                <a:spcPct val="80000"/>
              </a:lnSpc>
            </a:pPr>
            <a:endParaRPr lang="en-US" sz="2200" dirty="0"/>
          </a:p>
          <a:p>
            <a:pPr>
              <a:lnSpc>
                <a:spcPct val="80000"/>
              </a:lnSpc>
            </a:pPr>
            <a:r>
              <a:rPr lang="en-US" sz="2200" dirty="0" err="1">
                <a:solidFill>
                  <a:srgbClr val="CC0000"/>
                </a:solidFill>
              </a:rPr>
              <a:t>Micromorts</a:t>
            </a:r>
            <a:r>
              <a:rPr lang="en-US" sz="2200" dirty="0"/>
              <a:t>: one-millionth chance of death, useful for paying to reduce product risks, etc.</a:t>
            </a:r>
          </a:p>
          <a:p>
            <a:pPr>
              <a:lnSpc>
                <a:spcPct val="80000"/>
              </a:lnSpc>
            </a:pPr>
            <a:endParaRPr lang="en-US" sz="2200" dirty="0"/>
          </a:p>
          <a:p>
            <a:pPr>
              <a:lnSpc>
                <a:spcPct val="80000"/>
              </a:lnSpc>
            </a:pPr>
            <a:r>
              <a:rPr lang="en-US" sz="2200" dirty="0">
                <a:solidFill>
                  <a:srgbClr val="CC0000"/>
                </a:solidFill>
              </a:rPr>
              <a:t>QALYs</a:t>
            </a:r>
            <a:r>
              <a:rPr lang="en-US" sz="2200" dirty="0"/>
              <a:t>: quality-adjusted life years, useful for medical decisions involving substantial risk</a:t>
            </a:r>
          </a:p>
          <a:p>
            <a:pPr>
              <a:lnSpc>
                <a:spcPct val="80000"/>
              </a:lnSpc>
            </a:pPr>
            <a:endParaRPr lang="en-US" sz="2200" dirty="0"/>
          </a:p>
          <a:p>
            <a:pPr>
              <a:lnSpc>
                <a:spcPct val="80000"/>
              </a:lnSpc>
            </a:pPr>
            <a:r>
              <a:rPr lang="en-US" sz="2200" dirty="0"/>
              <a:t>Note: behavior is invariant under positive linear transformation</a:t>
            </a:r>
          </a:p>
          <a:p>
            <a:pPr>
              <a:lnSpc>
                <a:spcPct val="80000"/>
              </a:lnSpc>
            </a:pPr>
            <a:endParaRPr lang="en-US" sz="2200" dirty="0"/>
          </a:p>
          <a:p>
            <a:pPr>
              <a:lnSpc>
                <a:spcPct val="80000"/>
              </a:lnSpc>
            </a:pPr>
            <a:endParaRPr lang="en-US" sz="2200" dirty="0"/>
          </a:p>
          <a:p>
            <a:pPr>
              <a:lnSpc>
                <a:spcPct val="80000"/>
              </a:lnSpc>
            </a:pPr>
            <a:endParaRPr lang="en-US" sz="2200" dirty="0"/>
          </a:p>
          <a:p>
            <a:pPr>
              <a:lnSpc>
                <a:spcPct val="80000"/>
              </a:lnSpc>
            </a:pPr>
            <a:endParaRPr lang="en-US" sz="2200" dirty="0"/>
          </a:p>
          <a:p>
            <a:pPr>
              <a:lnSpc>
                <a:spcPct val="80000"/>
              </a:lnSpc>
            </a:pPr>
            <a:r>
              <a:rPr lang="en-US" sz="2200" dirty="0"/>
              <a:t>With deterministic prizes only (no lottery choices), only </a:t>
            </a:r>
            <a:r>
              <a:rPr lang="en-US" sz="2200" dirty="0">
                <a:solidFill>
                  <a:srgbClr val="CC0000"/>
                </a:solidFill>
              </a:rPr>
              <a:t>ordinal utility</a:t>
            </a:r>
            <a:r>
              <a:rPr lang="en-US" sz="22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flipH="1">
            <a:off x="7696200" y="2286000"/>
            <a:ext cx="2286000"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219456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66700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057275" y="1844277"/>
            <a:ext cx="8534400" cy="3546873"/>
          </a:xfrm>
        </p:spPr>
        <p:txBody>
          <a:bodyPr/>
          <a:lstStyle/>
          <a:p>
            <a:r>
              <a:rPr lang="en-US" sz="2200" dirty="0"/>
              <a:t>Utilities map states to real numbers. Which numbers?</a:t>
            </a:r>
          </a:p>
          <a:p>
            <a:r>
              <a:rPr lang="en-US" sz="2200" dirty="0"/>
              <a:t>Standard approach to assessment (elicitation) of human utilities:</a:t>
            </a:r>
          </a:p>
          <a:p>
            <a:pPr lvl="1"/>
            <a:r>
              <a:rPr lang="en-US" sz="2200" dirty="0"/>
              <a:t>Compare a prize A to a </a:t>
            </a:r>
            <a:r>
              <a:rPr lang="en-US" sz="2200" dirty="0">
                <a:solidFill>
                  <a:srgbClr val="CC0000"/>
                </a:solidFill>
              </a:rPr>
              <a:t>standard lottery</a:t>
            </a:r>
            <a:r>
              <a:rPr lang="en-US" sz="2200" dirty="0"/>
              <a:t> </a:t>
            </a:r>
            <a:r>
              <a:rPr lang="en-US" sz="2200" dirty="0" err="1"/>
              <a:t>L</a:t>
            </a:r>
            <a:r>
              <a:rPr lang="en-US" sz="2200" baseline="-25000" dirty="0" err="1"/>
              <a:t>p</a:t>
            </a:r>
            <a:r>
              <a:rPr lang="en-US" sz="2200" dirty="0"/>
              <a:t> between</a:t>
            </a:r>
          </a:p>
          <a:p>
            <a:pPr lvl="2"/>
            <a:r>
              <a:rPr lang="en-US" sz="2200" dirty="0"/>
              <a:t>“best possible prize” u</a:t>
            </a:r>
            <a:r>
              <a:rPr lang="en-US" sz="2200" baseline="-25000" dirty="0"/>
              <a:t>+</a:t>
            </a:r>
            <a:r>
              <a:rPr lang="en-US" sz="2200" dirty="0"/>
              <a:t> with probability p</a:t>
            </a:r>
          </a:p>
          <a:p>
            <a:pPr lvl="2"/>
            <a:r>
              <a:rPr lang="en-US" sz="2200" dirty="0"/>
              <a:t>“worst possible catastrophe” u</a:t>
            </a:r>
            <a:r>
              <a:rPr lang="en-US" sz="2200" baseline="-25000" dirty="0"/>
              <a:t>-</a:t>
            </a:r>
            <a:r>
              <a:rPr lang="en-US" sz="2200" dirty="0"/>
              <a:t> with probability 1-p</a:t>
            </a:r>
          </a:p>
          <a:p>
            <a:pPr lvl="1"/>
            <a:r>
              <a:rPr lang="en-US" sz="2200" dirty="0"/>
              <a:t>Adjust lottery probability p until indifference: A ~ </a:t>
            </a:r>
            <a:r>
              <a:rPr lang="en-US" sz="2200" dirty="0" err="1"/>
              <a:t>L</a:t>
            </a:r>
            <a:r>
              <a:rPr lang="en-US" sz="2200" baseline="-25000" dirty="0" err="1"/>
              <a:t>p</a:t>
            </a:r>
            <a:endParaRPr lang="en-US" sz="2200" baseline="-25000" dirty="0"/>
          </a:p>
          <a:p>
            <a:pPr lvl="1"/>
            <a:r>
              <a:rPr lang="en-US" sz="220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993849" y="3145231"/>
            <a:ext cx="636557" cy="605002"/>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810750" y="2157656"/>
            <a:ext cx="2103864" cy="1728096"/>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5619750"/>
            <a:ext cx="685800" cy="457200"/>
          </a:xfrm>
          <a:prstGeom prst="rect">
            <a:avLst/>
          </a:prstGeom>
          <a:noFill/>
          <a:ln w="9525">
            <a:noFill/>
            <a:miter lim="800000"/>
            <a:headEnd/>
            <a:tailEnd/>
          </a:ln>
        </p:spPr>
      </p:pic>
      <p:sp>
        <p:nvSpPr>
          <p:cNvPr id="16" name="TextBox 15"/>
          <p:cNvSpPr txBox="1"/>
          <p:nvPr/>
        </p:nvSpPr>
        <p:spPr>
          <a:xfrm>
            <a:off x="5887182" y="56197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61912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51054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55626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61912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53400" y="1584643"/>
            <a:ext cx="3701927" cy="2125266"/>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8153400" y="3949382"/>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143000" y="2092007"/>
            <a:ext cx="6000750" cy="3714750"/>
          </a:xfrm>
        </p:spPr>
        <p:txBody>
          <a:bodyPr/>
          <a:lstStyle/>
          <a:p>
            <a:pPr>
              <a:defRPr/>
            </a:pPr>
            <a:r>
              <a:rPr lang="en-US" sz="2200" dirty="0"/>
              <a:t>Money </a:t>
            </a:r>
            <a:r>
              <a:rPr lang="en-US" sz="2200" u="sng" dirty="0"/>
              <a:t>does </a:t>
            </a:r>
            <a:r>
              <a:rPr lang="en-US" sz="2200" u="sng" dirty="0">
                <a:solidFill>
                  <a:schemeClr val="accent6"/>
                </a:solidFill>
              </a:rPr>
              <a:t>not</a:t>
            </a:r>
            <a:r>
              <a:rPr lang="en-US" sz="2200" dirty="0">
                <a:solidFill>
                  <a:srgbClr val="CC0000"/>
                </a:solidFill>
              </a:rPr>
              <a:t> </a:t>
            </a:r>
            <a:r>
              <a:rPr lang="en-US" sz="2200" dirty="0"/>
              <a:t>behave as a utility function, but we can talk about the utility of having money (or being in debt)</a:t>
            </a:r>
          </a:p>
          <a:p>
            <a:pPr>
              <a:defRPr/>
            </a:pPr>
            <a:r>
              <a:rPr lang="en-US" sz="2200" dirty="0"/>
              <a:t>Given a lottery L = [p, $X; (1-p), $Y]</a:t>
            </a:r>
          </a:p>
          <a:p>
            <a:pPr lvl="1">
              <a:defRPr/>
            </a:pPr>
            <a:r>
              <a:rPr lang="en-US" sz="2200" dirty="0"/>
              <a:t>The </a:t>
            </a:r>
            <a:r>
              <a:rPr lang="en-US" sz="2200" dirty="0">
                <a:solidFill>
                  <a:srgbClr val="CC0000"/>
                </a:solidFill>
              </a:rPr>
              <a:t>expected monetary value </a:t>
            </a:r>
            <a:r>
              <a:rPr lang="en-US" sz="2200" dirty="0"/>
              <a:t>EMV(L) is p*X + (1-p)*Y</a:t>
            </a:r>
          </a:p>
          <a:p>
            <a:pPr lvl="1">
              <a:defRPr/>
            </a:pPr>
            <a:r>
              <a:rPr lang="en-US" sz="2200" dirty="0"/>
              <a:t>U(L) = p*U($X) + (1-p)*U($Y)</a:t>
            </a:r>
          </a:p>
          <a:p>
            <a:pPr lvl="1">
              <a:defRPr/>
            </a:pPr>
            <a:r>
              <a:rPr lang="en-US" sz="2200" dirty="0"/>
              <a:t>Typically, U(L) &lt; U( EMV(L) )</a:t>
            </a:r>
          </a:p>
          <a:p>
            <a:pPr lvl="1">
              <a:defRPr/>
            </a:pPr>
            <a:r>
              <a:rPr lang="en-US" sz="2200" dirty="0"/>
              <a:t>In this sense, people are </a:t>
            </a:r>
            <a:r>
              <a:rPr lang="en-US" sz="2200" dirty="0">
                <a:solidFill>
                  <a:srgbClr val="CC0000"/>
                </a:solidFill>
              </a:rPr>
              <a:t>risk-averse</a:t>
            </a:r>
          </a:p>
          <a:p>
            <a:pPr lvl="1">
              <a:defRPr/>
            </a:pPr>
            <a:r>
              <a:rPr lang="en-US" sz="2200" dirty="0"/>
              <a:t>When deep in debt, people are </a:t>
            </a:r>
            <a:r>
              <a:rPr lang="en-US" sz="2200" dirty="0">
                <a:solidFill>
                  <a:srgbClr val="CC0000"/>
                </a:solidFill>
              </a:rPr>
              <a:t>risk-prone</a:t>
            </a:r>
          </a:p>
          <a:p>
            <a:pPr lvl="1">
              <a:defRPr/>
            </a:pPr>
            <a:endParaRPr lang="en-US" sz="22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5558" y="2443163"/>
            <a:ext cx="4376442" cy="2619375"/>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914400" y="1366839"/>
            <a:ext cx="7026922" cy="3695699"/>
          </a:xfrm>
        </p:spPr>
        <p:txBody>
          <a:bodyPr/>
          <a:lstStyle/>
          <a:p>
            <a:r>
              <a:rPr lang="en-US" sz="2200" dirty="0"/>
              <a:t>Consider the lottery </a:t>
            </a:r>
            <a:r>
              <a:rPr lang="en-US" sz="2200" dirty="0">
                <a:solidFill>
                  <a:srgbClr val="CC0000"/>
                </a:solidFill>
              </a:rPr>
              <a:t>[0.5, $1000;  0.5, $0]</a:t>
            </a:r>
            <a:endParaRPr lang="en-US" sz="2200" dirty="0"/>
          </a:p>
          <a:p>
            <a:pPr lvl="1"/>
            <a:r>
              <a:rPr lang="en-US" sz="2200" dirty="0"/>
              <a:t>What is its </a:t>
            </a:r>
            <a:r>
              <a:rPr lang="en-US" sz="2200" dirty="0">
                <a:solidFill>
                  <a:srgbClr val="CC0000"/>
                </a:solidFill>
              </a:rPr>
              <a:t>expected monetary value</a:t>
            </a:r>
            <a:r>
              <a:rPr lang="en-US" sz="2200" dirty="0"/>
              <a:t>?  ($500)</a:t>
            </a:r>
          </a:p>
          <a:p>
            <a:pPr lvl="1"/>
            <a:r>
              <a:rPr lang="en-US" sz="2200" dirty="0"/>
              <a:t>What is its </a:t>
            </a:r>
            <a:r>
              <a:rPr lang="en-US" sz="2200" dirty="0">
                <a:solidFill>
                  <a:srgbClr val="CC0000"/>
                </a:solidFill>
              </a:rPr>
              <a:t>certainty equivalent</a:t>
            </a:r>
            <a:r>
              <a:rPr lang="en-US" sz="2200" dirty="0"/>
              <a:t>?</a:t>
            </a:r>
          </a:p>
          <a:p>
            <a:pPr lvl="2"/>
            <a:r>
              <a:rPr lang="en-US" sz="2200" dirty="0"/>
              <a:t>Monetary value acceptable in lieu of lottery</a:t>
            </a:r>
          </a:p>
          <a:p>
            <a:pPr lvl="2"/>
            <a:r>
              <a:rPr lang="en-US" sz="2200" dirty="0"/>
              <a:t>$400 for most people</a:t>
            </a:r>
          </a:p>
          <a:p>
            <a:pPr lvl="1"/>
            <a:r>
              <a:rPr lang="en-US" sz="2200" dirty="0"/>
              <a:t>Difference of $100 is the </a:t>
            </a:r>
            <a:r>
              <a:rPr lang="en-US" sz="2200" dirty="0">
                <a:solidFill>
                  <a:srgbClr val="CC0000"/>
                </a:solidFill>
              </a:rPr>
              <a:t>insurance premium</a:t>
            </a:r>
          </a:p>
          <a:p>
            <a:pPr lvl="2"/>
            <a:r>
              <a:rPr lang="en-US" sz="2200" dirty="0"/>
              <a:t>There’s an insurance industry because people will pay to reduce their risk</a:t>
            </a:r>
          </a:p>
          <a:p>
            <a:pPr lvl="2"/>
            <a:r>
              <a:rPr lang="en-US" sz="2200" dirty="0"/>
              <a:t>If everyone were risk-neutral, no insurance needed!</a:t>
            </a:r>
          </a:p>
          <a:p>
            <a:pPr lvl="1"/>
            <a:r>
              <a:rPr lang="en-US" sz="2200" dirty="0"/>
              <a:t>It’s win-win: you’d rather have the $400 and the insurance company would rather have the lottery (their utility curve is linear and they have many lotteries)</a:t>
            </a:r>
          </a:p>
          <a:p>
            <a:endParaRPr lang="en-US" sz="22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53400" y="2057400"/>
            <a:ext cx="2184797" cy="3010367"/>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a:xfrm>
            <a:off x="990600" y="1397001"/>
            <a:ext cx="5308600" cy="4729164"/>
          </a:xfrm>
        </p:spPr>
        <p:txBody>
          <a:bodyPr/>
          <a:lstStyle/>
          <a:p>
            <a:pPr>
              <a:lnSpc>
                <a:spcPct val="80000"/>
              </a:lnSpc>
            </a:pPr>
            <a:r>
              <a:rPr lang="en-US" sz="2200" dirty="0"/>
              <a:t>Famous example of Allais (1953)</a:t>
            </a:r>
          </a:p>
          <a:p>
            <a:pPr lvl="5">
              <a:lnSpc>
                <a:spcPct val="80000"/>
              </a:lnSpc>
            </a:pPr>
            <a:endParaRPr lang="en-US" sz="2200" dirty="0">
              <a:latin typeface="Calibri" pitchFamily="34" charset="0"/>
            </a:endParaRPr>
          </a:p>
          <a:p>
            <a:pPr lvl="1">
              <a:lnSpc>
                <a:spcPct val="80000"/>
              </a:lnSpc>
            </a:pPr>
            <a:r>
              <a:rPr lang="en-US" sz="2200" dirty="0"/>
              <a:t>A: [0.8, $4k;    0.2, $0]</a:t>
            </a:r>
          </a:p>
          <a:p>
            <a:pPr lvl="1">
              <a:lnSpc>
                <a:spcPct val="80000"/>
              </a:lnSpc>
            </a:pPr>
            <a:r>
              <a:rPr lang="en-US" sz="2200" dirty="0"/>
              <a:t>B: [1.0, $3k;    0.0, $0]</a:t>
            </a:r>
          </a:p>
          <a:p>
            <a:pPr lvl="5">
              <a:lnSpc>
                <a:spcPct val="80000"/>
              </a:lnSpc>
            </a:pPr>
            <a:endParaRPr lang="en-US" sz="2200" dirty="0"/>
          </a:p>
          <a:p>
            <a:pPr lvl="1">
              <a:lnSpc>
                <a:spcPct val="80000"/>
              </a:lnSpc>
            </a:pPr>
            <a:r>
              <a:rPr lang="en-US" sz="2200" dirty="0"/>
              <a:t>C: [0.2, $4k;    0.8, $0]</a:t>
            </a:r>
          </a:p>
          <a:p>
            <a:pPr lvl="1">
              <a:lnSpc>
                <a:spcPct val="80000"/>
              </a:lnSpc>
            </a:pPr>
            <a:r>
              <a:rPr lang="en-US" sz="2200" dirty="0"/>
              <a:t>D: [0.25, $3k;    0.75, $0]</a:t>
            </a:r>
          </a:p>
          <a:p>
            <a:pPr lvl="2">
              <a:lnSpc>
                <a:spcPct val="80000"/>
              </a:lnSpc>
            </a:pPr>
            <a:endParaRPr lang="en-US" sz="2200" dirty="0"/>
          </a:p>
          <a:p>
            <a:pPr>
              <a:lnSpc>
                <a:spcPct val="80000"/>
              </a:lnSpc>
            </a:pPr>
            <a:r>
              <a:rPr lang="en-US" sz="2200" dirty="0"/>
              <a:t>Most people prefer B &gt; A, C &gt; D</a:t>
            </a:r>
          </a:p>
          <a:p>
            <a:pPr lvl="2">
              <a:lnSpc>
                <a:spcPct val="80000"/>
              </a:lnSpc>
            </a:pPr>
            <a:endParaRPr lang="en-US" sz="2200" dirty="0"/>
          </a:p>
          <a:p>
            <a:pPr>
              <a:lnSpc>
                <a:spcPct val="80000"/>
              </a:lnSpc>
            </a:pPr>
            <a:r>
              <a:rPr lang="en-US" sz="2200" dirty="0"/>
              <a:t>But if U($0) = 0, then</a:t>
            </a:r>
          </a:p>
          <a:p>
            <a:pPr lvl="1">
              <a:lnSpc>
                <a:spcPct val="80000"/>
              </a:lnSpc>
            </a:pPr>
            <a:r>
              <a:rPr lang="en-US" sz="2200" dirty="0"/>
              <a:t>B &gt; A </a:t>
            </a:r>
            <a:r>
              <a:rPr lang="en-US" sz="2200" dirty="0">
                <a:sym typeface="Symbol" pitchFamily="18" charset="2"/>
              </a:rPr>
              <a:t> U($3k) &gt; 0.8 U($4k)</a:t>
            </a:r>
          </a:p>
          <a:p>
            <a:pPr lvl="1">
              <a:lnSpc>
                <a:spcPct val="80000"/>
              </a:lnSpc>
            </a:pPr>
            <a:r>
              <a:rPr lang="en-US" sz="2200" dirty="0"/>
              <a:t>C &gt; D </a:t>
            </a:r>
            <a:r>
              <a:rPr lang="en-US" sz="2200" dirty="0">
                <a:sym typeface="Symbol" pitchFamily="18" charset="2"/>
              </a:rPr>
              <a:t> 0.8 U($4k) &gt; U($3k)</a:t>
            </a:r>
          </a:p>
          <a:p>
            <a:pPr lvl="1">
              <a:lnSpc>
                <a:spcPct val="80000"/>
              </a:lnSpc>
            </a:pPr>
            <a:endParaRPr lang="en-US" sz="2200" dirty="0">
              <a:sym typeface="Symbol" pitchFamily="18" charset="2"/>
            </a:endParaRPr>
          </a:p>
        </p:txBody>
      </p:sp>
      <p:sp>
        <p:nvSpPr>
          <p:cNvPr id="6" name="Left Arrow 5"/>
          <p:cNvSpPr/>
          <p:nvPr/>
        </p:nvSpPr>
        <p:spPr>
          <a:xfrm>
            <a:off x="4860504" y="31242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41108</TotalTime>
  <Words>4342</Words>
  <Application>Microsoft Macintosh PowerPoint</Application>
  <PresentationFormat>Widescreen</PresentationFormat>
  <Paragraphs>508</Paragraphs>
  <Slides>33</Slides>
  <Notes>30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Times New Roman</vt:lpstr>
      <vt:lpstr>Wingdings</vt:lpstr>
      <vt:lpstr>dan-berkeley-nlp-v1</vt:lpstr>
      <vt:lpstr>Equation</vt:lpstr>
      <vt:lpstr>Reminders</vt:lpstr>
      <vt:lpstr>Policy Based Methods for MDPs</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Policy Iteration</vt:lpstr>
      <vt:lpstr>Policy Iteration</vt:lpstr>
      <vt:lpstr>Comparison</vt:lpstr>
      <vt:lpstr>Summary: MDP Algorithms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2551</cp:revision>
  <cp:lastPrinted>2019-10-08T15:41:34Z</cp:lastPrinted>
  <dcterms:created xsi:type="dcterms:W3CDTF">2004-08-27T04:16:05Z</dcterms:created>
  <dcterms:modified xsi:type="dcterms:W3CDTF">2020-10-20T14:40:16Z</dcterms:modified>
</cp:coreProperties>
</file>